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86" r:id="rId2"/>
    <p:sldId id="284" r:id="rId3"/>
    <p:sldId id="263"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1"/>
    <p:restoredTop sz="91574" autoAdjust="0"/>
  </p:normalViewPr>
  <p:slideViewPr>
    <p:cSldViewPr snapToGrid="0" snapToObjects="1">
      <p:cViewPr varScale="1">
        <p:scale>
          <a:sx n="82" d="100"/>
          <a:sy n="82" d="100"/>
        </p:scale>
        <p:origin x="156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597C10-99D4-2549-929F-E7CA574F4183}" type="datetimeFigureOut">
              <a:rPr lang="en-US" smtClean="0"/>
              <a:t>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DF3B4F-7C33-B444-98CC-F93B4AA1D59C}" type="slidenum">
              <a:rPr lang="en-US" smtClean="0"/>
              <a:t>‹#›</a:t>
            </a:fld>
            <a:endParaRPr lang="en-US"/>
          </a:p>
        </p:txBody>
      </p:sp>
    </p:spTree>
    <p:extLst>
      <p:ext uri="{BB962C8B-B14F-4D97-AF65-F5344CB8AC3E}">
        <p14:creationId xmlns:p14="http://schemas.microsoft.com/office/powerpoint/2010/main" val="25173125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n.wikipedia.org/wiki/President"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en.wikipedia.org/wiki/IBM" TargetMode="External"/><Relationship Id="rId4" Type="http://schemas.openxmlformats.org/officeDocument/2006/relationships/hyperlink" Target="https://en.wikipedia.org/wiki/Chief_executive_office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74EF30-892A-464B-BAF6-4122F8365F0B}" type="slidenum">
              <a:rPr lang="it-IT"/>
              <a:pPr/>
              <a:t>2</a:t>
            </a:fld>
            <a:endParaRPr lang="it-IT"/>
          </a:p>
        </p:txBody>
      </p:sp>
      <p:sp>
        <p:nvSpPr>
          <p:cNvPr id="717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717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r>
              <a:rPr lang="en-GB" dirty="0"/>
              <a:t>was </a:t>
            </a:r>
            <a:r>
              <a:rPr lang="en-GB" dirty="0">
                <a:hlinkClick r:id="rId3" tooltip="President"/>
              </a:rPr>
              <a:t>president</a:t>
            </a:r>
            <a:r>
              <a:rPr lang="en-GB" dirty="0"/>
              <a:t> and </a:t>
            </a:r>
            <a:r>
              <a:rPr lang="en-GB" dirty="0">
                <a:hlinkClick r:id="rId4" tooltip="Chief executive officer"/>
              </a:rPr>
              <a:t>chief executive officer</a:t>
            </a:r>
            <a:r>
              <a:rPr lang="en-GB" dirty="0"/>
              <a:t> of </a:t>
            </a:r>
            <a:r>
              <a:rPr lang="en-GB" dirty="0">
                <a:hlinkClick r:id="rId5" tooltip="IBM"/>
              </a:rPr>
              <a:t>IBM</a:t>
            </a:r>
            <a:r>
              <a:rPr lang="en-GB" dirty="0"/>
              <a:t> until 2012.</a:t>
            </a:r>
            <a:r>
              <a:rPr lang="en-GB" baseline="30000" dirty="0"/>
              <a:t>[</a:t>
            </a:r>
            <a:r>
              <a:rPr lang="en-GB" dirty="0"/>
              <a:t>Chairman of the company until 20</a:t>
            </a:r>
            <a:endParaRPr lang="it-IT" dirty="0"/>
          </a:p>
        </p:txBody>
      </p:sp>
    </p:spTree>
    <p:extLst>
      <p:ext uri="{BB962C8B-B14F-4D97-AF65-F5344CB8AC3E}">
        <p14:creationId xmlns:p14="http://schemas.microsoft.com/office/powerpoint/2010/main" val="96412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Click to edit Master subtitle style</a:t>
            </a:r>
            <a:endParaRPr lang="en-US"/>
          </a:p>
        </p:txBody>
      </p:sp>
      <p:sp>
        <p:nvSpPr>
          <p:cNvPr id="4" name="Date Placeholder 3"/>
          <p:cNvSpPr>
            <a:spLocks noGrp="1"/>
          </p:cNvSpPr>
          <p:nvPr>
            <p:ph type="dt" sz="half" idx="10"/>
          </p:nvPr>
        </p:nvSpPr>
        <p:spPr/>
        <p:txBody>
          <a:bodyPr/>
          <a:lstStyle/>
          <a:p>
            <a:fld id="{466243B4-2A60-394E-B56C-AC3FA281F05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3304549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4" name="Date Placeholder 3"/>
          <p:cNvSpPr>
            <a:spLocks noGrp="1"/>
          </p:cNvSpPr>
          <p:nvPr>
            <p:ph type="dt" sz="half" idx="10"/>
          </p:nvPr>
        </p:nvSpPr>
        <p:spPr/>
        <p:txBody>
          <a:bodyPr/>
          <a:lstStyle/>
          <a:p>
            <a:fld id="{466243B4-2A60-394E-B56C-AC3FA281F05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3825035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4" name="Date Placeholder 3"/>
          <p:cNvSpPr>
            <a:spLocks noGrp="1"/>
          </p:cNvSpPr>
          <p:nvPr>
            <p:ph type="dt" sz="half" idx="10"/>
          </p:nvPr>
        </p:nvSpPr>
        <p:spPr/>
        <p:txBody>
          <a:bodyPr/>
          <a:lstStyle/>
          <a:p>
            <a:fld id="{466243B4-2A60-394E-B56C-AC3FA281F05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320015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endParaRPr lang="en-US"/>
          </a:p>
        </p:txBody>
      </p:sp>
      <p:sp>
        <p:nvSpPr>
          <p:cNvPr id="3" name="Content Placeholder 2"/>
          <p:cNvSpPr>
            <a:spLocks noGrp="1"/>
          </p:cNvSpPr>
          <p:nvPr>
            <p:ph idx="1"/>
          </p:nvPr>
        </p:nvSpPr>
        <p:spPr/>
        <p:txBody>
          <a:body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4" name="Date Placeholder 3"/>
          <p:cNvSpPr>
            <a:spLocks noGrp="1"/>
          </p:cNvSpPr>
          <p:nvPr>
            <p:ph type="dt" sz="half" idx="10"/>
          </p:nvPr>
        </p:nvSpPr>
        <p:spPr/>
        <p:txBody>
          <a:bodyPr/>
          <a:lstStyle/>
          <a:p>
            <a:fld id="{466243B4-2A60-394E-B56C-AC3FA281F05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3466181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Click to edit Master text styles</a:t>
            </a:r>
          </a:p>
        </p:txBody>
      </p:sp>
      <p:sp>
        <p:nvSpPr>
          <p:cNvPr id="4" name="Date Placeholder 3"/>
          <p:cNvSpPr>
            <a:spLocks noGrp="1"/>
          </p:cNvSpPr>
          <p:nvPr>
            <p:ph type="dt" sz="half" idx="10"/>
          </p:nvPr>
        </p:nvSpPr>
        <p:spPr/>
        <p:txBody>
          <a:bodyPr/>
          <a:lstStyle/>
          <a:p>
            <a:fld id="{466243B4-2A60-394E-B56C-AC3FA281F05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3769598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5" name="Date Placeholder 4"/>
          <p:cNvSpPr>
            <a:spLocks noGrp="1"/>
          </p:cNvSpPr>
          <p:nvPr>
            <p:ph type="dt" sz="half" idx="10"/>
          </p:nvPr>
        </p:nvSpPr>
        <p:spPr/>
        <p:txBody>
          <a:bodyPr/>
          <a:lstStyle/>
          <a:p>
            <a:fld id="{466243B4-2A60-394E-B56C-AC3FA281F05D}"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4242294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7" name="Date Placeholder 6"/>
          <p:cNvSpPr>
            <a:spLocks noGrp="1"/>
          </p:cNvSpPr>
          <p:nvPr>
            <p:ph type="dt" sz="half" idx="10"/>
          </p:nvPr>
        </p:nvSpPr>
        <p:spPr/>
        <p:txBody>
          <a:bodyPr/>
          <a:lstStyle/>
          <a:p>
            <a:fld id="{466243B4-2A60-394E-B56C-AC3FA281F05D}"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52324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endParaRPr lang="en-US"/>
          </a:p>
        </p:txBody>
      </p:sp>
      <p:sp>
        <p:nvSpPr>
          <p:cNvPr id="3" name="Date Placeholder 2"/>
          <p:cNvSpPr>
            <a:spLocks noGrp="1"/>
          </p:cNvSpPr>
          <p:nvPr>
            <p:ph type="dt" sz="half" idx="10"/>
          </p:nvPr>
        </p:nvSpPr>
        <p:spPr/>
        <p:txBody>
          <a:bodyPr/>
          <a:lstStyle/>
          <a:p>
            <a:fld id="{466243B4-2A60-394E-B56C-AC3FA281F05D}"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3669836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243B4-2A60-394E-B56C-AC3FA281F05D}"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26139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Click to edit Master text styles</a:t>
            </a:r>
          </a:p>
        </p:txBody>
      </p:sp>
      <p:sp>
        <p:nvSpPr>
          <p:cNvPr id="5" name="Date Placeholder 4"/>
          <p:cNvSpPr>
            <a:spLocks noGrp="1"/>
          </p:cNvSpPr>
          <p:nvPr>
            <p:ph type="dt" sz="half" idx="10"/>
          </p:nvPr>
        </p:nvSpPr>
        <p:spPr/>
        <p:txBody>
          <a:bodyPr/>
          <a:lstStyle/>
          <a:p>
            <a:fld id="{466243B4-2A60-394E-B56C-AC3FA281F05D}"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877297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Click to edit Master text styles</a:t>
            </a:r>
          </a:p>
        </p:txBody>
      </p:sp>
      <p:sp>
        <p:nvSpPr>
          <p:cNvPr id="5" name="Date Placeholder 4"/>
          <p:cNvSpPr>
            <a:spLocks noGrp="1"/>
          </p:cNvSpPr>
          <p:nvPr>
            <p:ph type="dt" sz="half" idx="10"/>
          </p:nvPr>
        </p:nvSpPr>
        <p:spPr/>
        <p:txBody>
          <a:bodyPr/>
          <a:lstStyle/>
          <a:p>
            <a:fld id="{466243B4-2A60-394E-B56C-AC3FA281F05D}"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E9D38-1600-F347-9A8E-6A3728372B79}" type="slidenum">
              <a:rPr lang="en-US" smtClean="0"/>
              <a:t>‹#›</a:t>
            </a:fld>
            <a:endParaRPr lang="en-US"/>
          </a:p>
        </p:txBody>
      </p:sp>
    </p:spTree>
    <p:extLst>
      <p:ext uri="{BB962C8B-B14F-4D97-AF65-F5344CB8AC3E}">
        <p14:creationId xmlns:p14="http://schemas.microsoft.com/office/powerpoint/2010/main" val="156898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6243B4-2A60-394E-B56C-AC3FA281F05D}" type="datetimeFigureOut">
              <a:rPr lang="en-US" smtClean="0"/>
              <a:t>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AE9D38-1600-F347-9A8E-6A3728372B79}" type="slidenum">
              <a:rPr lang="en-US" smtClean="0"/>
              <a:t>‹#›</a:t>
            </a:fld>
            <a:endParaRPr lang="en-US"/>
          </a:p>
        </p:txBody>
      </p:sp>
    </p:spTree>
    <p:extLst>
      <p:ext uri="{BB962C8B-B14F-4D97-AF65-F5344CB8AC3E}">
        <p14:creationId xmlns:p14="http://schemas.microsoft.com/office/powerpoint/2010/main" val="221969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online.wsj.com/public/resources/documents/palmisano_decadeofsmart-jan12.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4" name="TextBox 3"/>
          <p:cNvSpPr txBox="1"/>
          <p:nvPr/>
        </p:nvSpPr>
        <p:spPr>
          <a:xfrm>
            <a:off x="6213231" y="64422"/>
            <a:ext cx="2930769" cy="369332"/>
          </a:xfrm>
          <a:prstGeom prst="rect">
            <a:avLst/>
          </a:prstGeom>
          <a:noFill/>
        </p:spPr>
        <p:txBody>
          <a:bodyPr wrap="square" rtlCol="0">
            <a:spAutoFit/>
          </a:bodyPr>
          <a:lstStyle/>
          <a:p>
            <a:r>
              <a:rPr lang="en-GB" dirty="0"/>
              <a:t>Slide by Jeroen van der </a:t>
            </a:r>
            <a:r>
              <a:rPr lang="en-GB" dirty="0" err="1"/>
              <a:t>Sluijs</a:t>
            </a:r>
            <a:endParaRPr lang="en-GB" dirty="0"/>
          </a:p>
        </p:txBody>
      </p:sp>
    </p:spTree>
    <p:extLst>
      <p:ext uri="{BB962C8B-B14F-4D97-AF65-F5344CB8AC3E}">
        <p14:creationId xmlns:p14="http://schemas.microsoft.com/office/powerpoint/2010/main" val="2919047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1"/>
          <p:cNvSpPr txBox="1"/>
          <p:nvPr/>
        </p:nvSpPr>
        <p:spPr>
          <a:xfrm>
            <a:off x="4538140" y="2370774"/>
            <a:ext cx="4182529" cy="1938992"/>
          </a:xfrm>
          <a:prstGeom prst="rect">
            <a:avLst/>
          </a:prstGeom>
          <a:noFill/>
        </p:spPr>
        <p:txBody>
          <a:bodyPr wrap="square" rtlCol="0">
            <a:spAutoFit/>
          </a:bodyPr>
          <a:lstStyle/>
          <a:p>
            <a:r>
              <a:rPr lang="en-GB" sz="2000" dirty="0">
                <a:solidFill>
                  <a:srgbClr val="000000"/>
                </a:solidFill>
                <a:latin typeface="Garamond" charset="0"/>
                <a:ea typeface="ＭＳ Ｐゴシック" charset="0"/>
                <a:cs typeface="ＭＳ Ｐゴシック" charset="0"/>
              </a:rPr>
              <a:t>Let me leave you with one final observation, culled from our learning over the past year. It is this: Building a smarter planet is realistic precisely because </a:t>
            </a:r>
            <a:r>
              <a:rPr lang="en-GB" sz="2000" b="1" dirty="0">
                <a:solidFill>
                  <a:srgbClr val="000000"/>
                </a:solidFill>
                <a:latin typeface="Garamond" charset="0"/>
                <a:ea typeface="ＭＳ Ｐゴシック" charset="0"/>
                <a:cs typeface="ＭＳ Ｐゴシック" charset="0"/>
              </a:rPr>
              <a:t>it is so refreshingly </a:t>
            </a:r>
          </a:p>
          <a:p>
            <a:r>
              <a:rPr lang="en-GB" sz="2000" b="1" dirty="0">
                <a:solidFill>
                  <a:srgbClr val="000000"/>
                </a:solidFill>
                <a:latin typeface="Garamond" charset="0"/>
                <a:ea typeface="ＭＳ Ｐゴシック" charset="0"/>
                <a:cs typeface="ＭＳ Ｐゴシック" charset="0"/>
              </a:rPr>
              <a:t>non-ideological.</a:t>
            </a:r>
            <a:endParaRPr lang="en-US" sz="2000" b="1" dirty="0">
              <a:solidFill>
                <a:srgbClr val="000000"/>
              </a:solidFill>
              <a:latin typeface="Garamond" charset="0"/>
              <a:ea typeface="ＭＳ Ｐゴシック" charset="0"/>
              <a:cs typeface="ＭＳ Ｐゴシック" charset="0"/>
            </a:endParaRPr>
          </a:p>
        </p:txBody>
      </p:sp>
      <p:pic>
        <p:nvPicPr>
          <p:cNvPr id="3" name="Picture 2" descr="220px-Sam_Palmisano_by_Gage_Skidmor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614316"/>
            <a:ext cx="2794000" cy="3390900"/>
          </a:xfrm>
          <a:prstGeom prst="rect">
            <a:avLst/>
          </a:prstGeom>
        </p:spPr>
      </p:pic>
      <p:sp>
        <p:nvSpPr>
          <p:cNvPr id="8" name="Rettangolo 5"/>
          <p:cNvSpPr/>
          <p:nvPr/>
        </p:nvSpPr>
        <p:spPr>
          <a:xfrm>
            <a:off x="547742" y="492239"/>
            <a:ext cx="8126727" cy="1323439"/>
          </a:xfrm>
          <a:prstGeom prst="rect">
            <a:avLst/>
          </a:prstGeom>
        </p:spPr>
        <p:txBody>
          <a:bodyPr wrap="square">
            <a:spAutoFit/>
          </a:bodyPr>
          <a:lstStyle/>
          <a:p>
            <a:r>
              <a:rPr lang="en-US" sz="2000" dirty="0"/>
              <a:t>Palmisano, Sam (2010), Welcome to the decade of smart, Royal Institute of International Affairs Chatham House, London, January 12</a:t>
            </a:r>
            <a:r>
              <a:rPr lang="en-US" sz="2000" baseline="30000" dirty="0"/>
              <a:t>th</a:t>
            </a:r>
            <a:r>
              <a:rPr lang="en-US" sz="2000" dirty="0"/>
              <a:t> 2010, </a:t>
            </a:r>
          </a:p>
          <a:p>
            <a:r>
              <a:rPr lang="en-US" sz="2000" dirty="0">
                <a:hlinkClick r:id="rId4"/>
              </a:rPr>
              <a:t>http://online.wsj.com/public/resources/documents/palmisano_decadeofsmart-jan12.pdf</a:t>
            </a:r>
            <a:r>
              <a:rPr lang="en-US" sz="2000" dirty="0"/>
              <a:t> </a:t>
            </a:r>
          </a:p>
        </p:txBody>
      </p:sp>
    </p:spTree>
    <p:extLst>
      <p:ext uri="{BB962C8B-B14F-4D97-AF65-F5344CB8AC3E}">
        <p14:creationId xmlns:p14="http://schemas.microsoft.com/office/powerpoint/2010/main" val="2010494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ctrTitle"/>
          </p:nvPr>
        </p:nvSpPr>
        <p:spPr>
          <a:xfrm>
            <a:off x="2249904" y="260350"/>
            <a:ext cx="6737685" cy="1315787"/>
          </a:xfrm>
        </p:spPr>
        <p:txBody>
          <a:bodyPr>
            <a:normAutofit fontScale="90000"/>
          </a:bodyPr>
          <a:lstStyle/>
          <a:p>
            <a:pPr eaLnBrk="1" hangingPunct="1"/>
            <a:r>
              <a:rPr lang="en-GB" sz="2300" b="1" dirty="0"/>
              <a:t>Eisenhower's Farewell Address to the Nation </a:t>
            </a:r>
            <a:r>
              <a:rPr lang="en-GB" sz="2300" dirty="0"/>
              <a:t>January 17, 1961 </a:t>
            </a:r>
            <a:br>
              <a:rPr lang="en-GB" sz="2300" dirty="0"/>
            </a:br>
            <a:r>
              <a:rPr lang="en-GB" sz="2300" dirty="0"/>
              <a:t>http://www.informationclearinghouse.info/article5407.htm </a:t>
            </a:r>
            <a:br>
              <a:rPr lang="en-GB" sz="2300" dirty="0"/>
            </a:br>
            <a:endParaRPr lang="en-GB" sz="2300" dirty="0"/>
          </a:p>
        </p:txBody>
      </p:sp>
      <p:sp>
        <p:nvSpPr>
          <p:cNvPr id="100355" name="Subtitle 2"/>
          <p:cNvSpPr>
            <a:spLocks noGrp="1"/>
          </p:cNvSpPr>
          <p:nvPr>
            <p:ph type="subTitle" idx="1"/>
          </p:nvPr>
        </p:nvSpPr>
        <p:spPr>
          <a:xfrm>
            <a:off x="250825" y="2117558"/>
            <a:ext cx="8642350" cy="4480092"/>
          </a:xfrm>
        </p:spPr>
        <p:txBody>
          <a:bodyPr>
            <a:normAutofit fontScale="92500" lnSpcReduction="10000"/>
          </a:bodyPr>
          <a:lstStyle/>
          <a:p>
            <a:pPr algn="just" eaLnBrk="1" hangingPunct="1"/>
            <a:endParaRPr lang="en-GB" sz="2200" dirty="0">
              <a:solidFill>
                <a:schemeClr val="tx1"/>
              </a:solidFill>
            </a:endParaRPr>
          </a:p>
          <a:p>
            <a:pPr algn="just" eaLnBrk="1" hangingPunct="1"/>
            <a:endParaRPr lang="en-GB" sz="2200" dirty="0">
              <a:solidFill>
                <a:schemeClr val="tx1"/>
              </a:solidFill>
            </a:endParaRPr>
          </a:p>
          <a:p>
            <a:pPr algn="just" eaLnBrk="1" hangingPunct="1"/>
            <a:r>
              <a:rPr lang="en-GB" sz="2200" dirty="0">
                <a:solidFill>
                  <a:schemeClr val="tx1"/>
                </a:solidFill>
              </a:rPr>
              <a:t>Today, the solitary inventor, tinkering in his shop, has been overshadowed by task forces of scientists in laboratories and testing fields. In the same fashion, the free university, historically the fountainhead of free ideas and scientific discovery, has experienced a revolution in the conduct of research. Partly because of the huge costs involved, a government contract becomes virtually a substitute for intellectual curiosity. For every old blackboard there are now hundreds of new electronic computers. </a:t>
            </a:r>
          </a:p>
          <a:p>
            <a:pPr algn="just" eaLnBrk="1" hangingPunct="1"/>
            <a:endParaRPr lang="en-GB" sz="2200" dirty="0">
              <a:solidFill>
                <a:schemeClr val="tx1"/>
              </a:solidFill>
            </a:endParaRPr>
          </a:p>
          <a:p>
            <a:pPr algn="just" eaLnBrk="1" hangingPunct="1"/>
            <a:r>
              <a:rPr lang="en-GB" sz="2200" dirty="0">
                <a:solidFill>
                  <a:schemeClr val="tx1"/>
                </a:solidFill>
              </a:rPr>
              <a:t>The prospect of domination of the nation's scholars by Federal employment, project allocations, and the power of money is ever present – and is gravely to be regarded. </a:t>
            </a:r>
            <a:r>
              <a:rPr lang="en-GB" sz="2200" b="1" dirty="0">
                <a:solidFill>
                  <a:schemeClr val="tx1"/>
                </a:solidFill>
              </a:rPr>
              <a:t>Yet, in holding scientific research and discovery in respect, as we should, we must also be alert to the equal and opposite danger that public policy could itself become the captive of a scientific-technological elite</a:t>
            </a:r>
            <a:r>
              <a:rPr lang="en-GB" sz="2200" dirty="0">
                <a:solidFill>
                  <a:schemeClr val="tx1"/>
                </a:solidFill>
              </a:rPr>
              <a:t>. </a:t>
            </a:r>
          </a:p>
          <a:p>
            <a:pPr eaLnBrk="1" hangingPunct="1"/>
            <a:endParaRPr lang="en-GB" sz="2200" dirty="0">
              <a:solidFill>
                <a:schemeClr val="tx1"/>
              </a:solidFill>
            </a:endParaRPr>
          </a:p>
        </p:txBody>
      </p:sp>
      <p:pic>
        <p:nvPicPr>
          <p:cNvPr id="1026" name="Picture 2" descr="https://s14-eu5.ixquick.com/cgi-bin/serveimage?url=https%3A%2F%2Fupload.wikimedia.org%2Fwikipedia%2Fcommons%2Fd%2Fd9%2FEisenhower_in_the_Oval_Office.jpg&amp;sp=470cca6b0d378b3200df3321b08c688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25" y="141287"/>
            <a:ext cx="2009775" cy="2543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95B3A66D8AD748A9226BE7593B8586" ma:contentTypeVersion="7" ma:contentTypeDescription="Create a new document." ma:contentTypeScope="" ma:versionID="f7103ee2390d1b26f52e3b3954914438">
  <xsd:schema xmlns:xsd="http://www.w3.org/2001/XMLSchema" xmlns:xs="http://www.w3.org/2001/XMLSchema" xmlns:p="http://schemas.microsoft.com/office/2006/metadata/properties" xmlns:ns2="97783c18-4378-4405-bede-c051d15d3e21" targetNamespace="http://schemas.microsoft.com/office/2006/metadata/properties" ma:root="true" ma:fieldsID="b2f21e5548ab38edc74b369bca9ef62d" ns2:_="">
    <xsd:import namespace="97783c18-4378-4405-bede-c051d15d3e2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783c18-4378-4405-bede-c051d15d3e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99C49F5-94DE-4364-8017-E595F2F23732}"/>
</file>

<file path=customXml/itemProps2.xml><?xml version="1.0" encoding="utf-8"?>
<ds:datastoreItem xmlns:ds="http://schemas.openxmlformats.org/officeDocument/2006/customXml" ds:itemID="{4AA4F7B1-6CCC-40AE-9CDE-5F9CFD516624}"/>
</file>

<file path=customXml/itemProps3.xml><?xml version="1.0" encoding="utf-8"?>
<ds:datastoreItem xmlns:ds="http://schemas.openxmlformats.org/officeDocument/2006/customXml" ds:itemID="{7F2E622E-0626-4D1C-95F9-0273FB3E557C}"/>
</file>

<file path=docProps/app.xml><?xml version="1.0" encoding="utf-8"?>
<Properties xmlns="http://schemas.openxmlformats.org/officeDocument/2006/extended-properties" xmlns:vt="http://schemas.openxmlformats.org/officeDocument/2006/docPropsVTypes">
  <TotalTime>247</TotalTime>
  <Words>256</Words>
  <Application>Microsoft Office PowerPoint</Application>
  <PresentationFormat>On-screen Show (4:3)</PresentationFormat>
  <Paragraphs>13</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ＭＳ Ｐゴシック</vt:lpstr>
      <vt:lpstr>Arial</vt:lpstr>
      <vt:lpstr>Calibri</vt:lpstr>
      <vt:lpstr>Garamond</vt:lpstr>
      <vt:lpstr>Office Theme</vt:lpstr>
      <vt:lpstr>PowerPoint Presentation</vt:lpstr>
      <vt:lpstr>PowerPoint Presentation</vt:lpstr>
      <vt:lpstr>Eisenhower's Farewell Address to the Nation January 17, 1961  http://www.informationclearinghouse.info/article5407.htm  </vt:lpstr>
    </vt:vector>
  </TitlesOfParts>
  <Company>alibe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Benessia</dc:creator>
  <cp:lastModifiedBy>JvdS_2</cp:lastModifiedBy>
  <cp:revision>62</cp:revision>
  <dcterms:created xsi:type="dcterms:W3CDTF">2016-09-29T09:35:46Z</dcterms:created>
  <dcterms:modified xsi:type="dcterms:W3CDTF">2019-11-04T09:31:08Z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0x0101001895B3A66D8AD748A9226BE7593B8586</vt:lpwstr>
  </property>
</Properties>
</file>