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43" r:id="rId3"/>
    <p:sldId id="328" r:id="rId4"/>
    <p:sldId id="340" r:id="rId5"/>
    <p:sldId id="330" r:id="rId6"/>
    <p:sldId id="331" r:id="rId7"/>
    <p:sldId id="312" r:id="rId8"/>
    <p:sldId id="335" r:id="rId9"/>
    <p:sldId id="333" r:id="rId10"/>
    <p:sldId id="332" r:id="rId11"/>
    <p:sldId id="336" r:id="rId12"/>
    <p:sldId id="344" r:id="rId13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965" autoAdjust="0"/>
    <p:restoredTop sz="94660"/>
  </p:normalViewPr>
  <p:slideViewPr>
    <p:cSldViewPr>
      <p:cViewPr>
        <p:scale>
          <a:sx n="90" d="100"/>
          <a:sy n="90" d="100"/>
        </p:scale>
        <p:origin x="1776" y="-1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FD223-70F3-4B15-9E54-4DD9EBAE2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83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14E00-99F0-4E3E-AC90-AF113C6B74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7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6092B-9B6D-48A9-896A-A071F6510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31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DF02E-52FE-418A-A07A-5E1DB59F8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1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DC6FB-6A6A-4694-A35A-EE01D6AA6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91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305AB-E1DD-478E-95A3-D3924481F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66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DB9E6-14CE-4DC5-B1BC-033D57B9F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9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4EA3-28A1-42AB-A99C-7A18E4FD0E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59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5CAAE-8F35-461E-9586-5F9658500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19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795D-5926-4E0B-849F-37CAAF55E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4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B71B5-0651-4146-BFB2-E95E472FBF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00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2352761-65CD-4748-A6E8-059825EE8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10" Type="http://schemas.openxmlformats.org/officeDocument/2006/relationships/image" Target="../media/image9.jp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emf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emf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7.jpeg"/><Relationship Id="rId5" Type="http://schemas.openxmlformats.org/officeDocument/2006/relationships/image" Target="../media/image19.jpeg"/><Relationship Id="rId10" Type="http://schemas.openxmlformats.org/officeDocument/2006/relationships/image" Target="../media/image26.emf"/><Relationship Id="rId4" Type="http://schemas.openxmlformats.org/officeDocument/2006/relationships/image" Target="../media/image18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9388" y="2349500"/>
            <a:ext cx="3106737" cy="15234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endParaRPr lang="en-GB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spcBef>
                <a:spcPts val="0"/>
              </a:spcBef>
              <a:defRPr/>
            </a:pPr>
            <a:endParaRPr lang="en-GB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endParaRPr lang="en-GB" dirty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GB" dirty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8728" y="2780928"/>
            <a:ext cx="9144000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GB" sz="1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		</a:t>
            </a:r>
            <a:endParaRPr lang="en-GB" sz="18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106" name="Rectangle 12"/>
          <p:cNvSpPr>
            <a:spLocks noChangeArrowheads="1"/>
          </p:cNvSpPr>
          <p:nvPr/>
        </p:nvSpPr>
        <p:spPr bwMode="auto">
          <a:xfrm>
            <a:off x="684213" y="2924175"/>
            <a:ext cx="7848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4318523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GB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	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843213" y="2988656"/>
            <a:ext cx="61944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srgbClr val="002060"/>
                </a:solidFill>
              </a:rPr>
              <a:t>The SAPEA MECHANISM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endParaRPr lang="en-GB" sz="2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Ole H Petersen CBE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MAE ML </a:t>
            </a:r>
            <a:r>
              <a:rPr lang="en-GB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FRS</a:t>
            </a:r>
            <a:endParaRPr lang="en-GB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 bwMode="auto">
          <a:xfrm flipV="1">
            <a:off x="24805" y="377792"/>
            <a:ext cx="3338513" cy="4532631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95" y="1372624"/>
            <a:ext cx="1551294" cy="148533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7" y="96999"/>
            <a:ext cx="4278177" cy="119011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3" name="Rectangle 12"/>
          <p:cNvSpPr/>
          <p:nvPr/>
        </p:nvSpPr>
        <p:spPr bwMode="auto">
          <a:xfrm>
            <a:off x="2843808" y="5445224"/>
            <a:ext cx="1656184" cy="7164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082" y="4001563"/>
            <a:ext cx="3947592" cy="254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971" y="3998748"/>
            <a:ext cx="2225789" cy="2545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7" y="1360798"/>
            <a:ext cx="1501385" cy="1501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7" y="3245862"/>
            <a:ext cx="1501385" cy="1501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8" y="5083041"/>
            <a:ext cx="1473882" cy="1473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137" y="2814975"/>
            <a:ext cx="1189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Louise Edwards</a:t>
            </a:r>
          </a:p>
          <a:p>
            <a:r>
              <a:rPr lang="en-GB" sz="1100" dirty="0" smtClean="0"/>
              <a:t>Hub Manager</a:t>
            </a:r>
            <a:endParaRPr lang="en-GB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24805" y="4694979"/>
            <a:ext cx="1579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Esther Dorado-Ladera</a:t>
            </a:r>
          </a:p>
          <a:p>
            <a:r>
              <a:rPr lang="en-GB" sz="1100" dirty="0" smtClean="0"/>
              <a:t>Executive Officer</a:t>
            </a:r>
            <a:endParaRPr lang="en-GB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220499" y="6479341"/>
            <a:ext cx="12490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Juliet Davies</a:t>
            </a:r>
          </a:p>
          <a:p>
            <a:r>
              <a:rPr lang="en-GB" sz="1100" dirty="0" smtClean="0"/>
              <a:t>Executive Officer</a:t>
            </a:r>
            <a:endParaRPr lang="en-GB" sz="1100" dirty="0"/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048044"/>
            <a:ext cx="1152129" cy="1121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" r="14323" b="1380"/>
          <a:stretch/>
        </p:blipFill>
        <p:spPr>
          <a:xfrm>
            <a:off x="4680134" y="69620"/>
            <a:ext cx="4345539" cy="27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3534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6632"/>
            <a:ext cx="24384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2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707664" cy="6488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09" y="201351"/>
            <a:ext cx="3644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MASOS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Making Sense of Science for Policy (under conditions of uncertainty, complexity and ambiguity)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11" y="1700808"/>
            <a:ext cx="3630947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509" y="4581128"/>
            <a:ext cx="3752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The three Working Group meetings were held at the Berlin-Brandenburg Academy in Berlin in autumn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706" r="3490" b="49469"/>
          <a:stretch/>
        </p:blipFill>
        <p:spPr>
          <a:xfrm>
            <a:off x="4034285" y="260649"/>
            <a:ext cx="1340434" cy="17102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74719" y="271613"/>
            <a:ext cx="280831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Professor </a:t>
            </a:r>
            <a:r>
              <a:rPr lang="en-GB" sz="1400" dirty="0"/>
              <a:t>Ortwin Renn </a:t>
            </a:r>
            <a:r>
              <a:rPr lang="en-GB" sz="1400" dirty="0" smtClean="0"/>
              <a:t>ML</a:t>
            </a:r>
          </a:p>
          <a:p>
            <a:r>
              <a:rPr lang="en-GB" sz="1200" dirty="0" smtClean="0"/>
              <a:t>Chair of the MASOS Working Group</a:t>
            </a:r>
            <a:endParaRPr lang="en-GB" sz="1200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355927"/>
            <a:ext cx="1357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9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019876" cy="5688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270" y="373136"/>
            <a:ext cx="4014171" cy="5720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093295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Evidence Review Report</a:t>
            </a:r>
            <a:r>
              <a:rPr lang="en-GB" dirty="0" smtClean="0"/>
              <a:t>			       </a:t>
            </a:r>
            <a:r>
              <a:rPr lang="en-GB" b="1" dirty="0" smtClean="0"/>
              <a:t>Scientific Opinion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71396" y="47667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2019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449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0716"/>
            <a:ext cx="3657600" cy="1265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27" y="1386612"/>
            <a:ext cx="2448272" cy="244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341123"/>
            <a:ext cx="3079625" cy="1194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98" y="4477616"/>
            <a:ext cx="2141235" cy="1057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096897"/>
            <a:ext cx="1389814" cy="1682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8127" y="1556792"/>
            <a:ext cx="1353831" cy="2199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4" t="9666" r="13713" b="12493"/>
          <a:stretch/>
        </p:blipFill>
        <p:spPr>
          <a:xfrm>
            <a:off x="539552" y="1513064"/>
            <a:ext cx="1968329" cy="19359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665" y="3433602"/>
            <a:ext cx="2580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Sierd Cloetingh MAE</a:t>
            </a:r>
          </a:p>
          <a:p>
            <a:r>
              <a:rPr lang="en-GB" sz="1200" b="1" dirty="0" smtClean="0"/>
              <a:t>President of Academia </a:t>
            </a:r>
            <a:r>
              <a:rPr lang="en-GB" sz="1200" b="1" dirty="0" err="1" smtClean="0"/>
              <a:t>Europaea</a:t>
            </a:r>
            <a:endParaRPr lang="en-GB" sz="1200" b="1" dirty="0" smtClean="0"/>
          </a:p>
          <a:p>
            <a:r>
              <a:rPr lang="en-GB" sz="1200" b="1" dirty="0" smtClean="0"/>
              <a:t>Chair of SAPEA Board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2887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913"/>
            <a:ext cx="24384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36613"/>
            <a:ext cx="9144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dirty="0"/>
              <a:t>cience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dirty="0"/>
              <a:t>dvice for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dirty="0"/>
              <a:t>olicy by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dirty="0"/>
              <a:t>uropean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dirty="0"/>
              <a:t>cademies</a:t>
            </a:r>
          </a:p>
        </p:txBody>
      </p:sp>
      <p:pic>
        <p:nvPicPr>
          <p:cNvPr id="614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082675"/>
            <a:ext cx="1357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7520" r="10001" b="4015"/>
          <a:stretch>
            <a:fillRect/>
          </a:stretch>
        </p:blipFill>
        <p:spPr bwMode="auto">
          <a:xfrm>
            <a:off x="1831975" y="1539875"/>
            <a:ext cx="20145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1746" r="14001" b="1746"/>
          <a:stretch>
            <a:fillRect/>
          </a:stretch>
        </p:blipFill>
        <p:spPr bwMode="auto">
          <a:xfrm>
            <a:off x="4076700" y="1408113"/>
            <a:ext cx="187483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1746" r="32001" b="1746"/>
          <a:stretch>
            <a:fillRect/>
          </a:stretch>
        </p:blipFill>
        <p:spPr bwMode="auto">
          <a:xfrm>
            <a:off x="6313488" y="1306513"/>
            <a:ext cx="10763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-6297" r="35001" b="1746"/>
          <a:stretch>
            <a:fillRect/>
          </a:stretch>
        </p:blipFill>
        <p:spPr bwMode="auto">
          <a:xfrm>
            <a:off x="7673975" y="1241425"/>
            <a:ext cx="10588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" b="5154"/>
          <a:stretch>
            <a:fillRect/>
          </a:stretch>
        </p:blipFill>
        <p:spPr bwMode="auto">
          <a:xfrm>
            <a:off x="107950" y="28575"/>
            <a:ext cx="16557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Box 26"/>
          <p:cNvSpPr txBox="1">
            <a:spLocks noChangeArrowheads="1"/>
          </p:cNvSpPr>
          <p:nvPr/>
        </p:nvSpPr>
        <p:spPr bwMode="auto">
          <a:xfrm>
            <a:off x="6313488" y="88900"/>
            <a:ext cx="2701925" cy="7381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002060"/>
                </a:solidFill>
              </a:rPr>
              <a:t>HORIZON 2020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The EU Framework Programme for Research and Innovation</a:t>
            </a:r>
          </a:p>
        </p:txBody>
      </p:sp>
      <p:pic>
        <p:nvPicPr>
          <p:cNvPr id="6155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r="10449"/>
          <a:stretch>
            <a:fillRect/>
          </a:stretch>
        </p:blipFill>
        <p:spPr bwMode="auto">
          <a:xfrm>
            <a:off x="119063" y="2562225"/>
            <a:ext cx="4138612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334" r="9013" b="13174"/>
          <a:stretch>
            <a:fillRect/>
          </a:stretch>
        </p:blipFill>
        <p:spPr bwMode="auto">
          <a:xfrm>
            <a:off x="4329113" y="2565400"/>
            <a:ext cx="470693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613" y="4727575"/>
            <a:ext cx="8350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Martyn</a:t>
            </a:r>
          </a:p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Poliakoff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7663" y="4370388"/>
            <a:ext cx="8524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Reinhard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Hüttl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5675" y="3625850"/>
            <a:ext cx="6905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Günter</a:t>
            </a:r>
          </a:p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1713" y="3694113"/>
            <a:ext cx="10477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Bernard</a:t>
            </a:r>
          </a:p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Charpentier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575" y="5084763"/>
            <a:ext cx="8239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 van </a:t>
            </a:r>
          </a:p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Meer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400" y="3906838"/>
            <a:ext cx="8318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</a:t>
            </a:r>
          </a:p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Petersen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950" y="5753100"/>
            <a:ext cx="414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Royal Society 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London, November 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0375" y="5732463"/>
            <a:ext cx="48387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Royal Netherlands Academy of Arts and Sciences Amsterdam, February 2016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2588" y="3348038"/>
            <a:ext cx="89535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Sierd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Cloetingh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9813" y="3808413"/>
            <a:ext cx="8509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Reinhard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Hüttl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40713" y="3429000"/>
            <a:ext cx="6905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Günter</a:t>
            </a:r>
          </a:p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8500" y="3316288"/>
            <a:ext cx="10461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Bernard</a:t>
            </a:r>
          </a:p>
          <a:p>
            <a:pPr>
              <a:defRPr/>
            </a:pPr>
            <a:r>
              <a:rPr lang="en-GB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Charpentier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7138" y="3719513"/>
            <a:ext cx="8239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 van </a:t>
            </a:r>
          </a:p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Meer</a:t>
            </a:r>
          </a:p>
        </p:txBody>
      </p:sp>
    </p:spTree>
    <p:extLst>
      <p:ext uri="{BB962C8B-B14F-4D97-AF65-F5344CB8AC3E}">
        <p14:creationId xmlns:p14="http://schemas.microsoft.com/office/powerpoint/2010/main" val="10464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913"/>
            <a:ext cx="24384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36613"/>
            <a:ext cx="9144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GB" dirty="0"/>
              <a:t>cience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dirty="0"/>
              <a:t>dvice for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dirty="0"/>
              <a:t>olicy by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dirty="0"/>
              <a:t>uropean 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GB" dirty="0"/>
              <a:t>cademies</a:t>
            </a:r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082675"/>
            <a:ext cx="1357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7520" r="10001" b="4015"/>
          <a:stretch>
            <a:fillRect/>
          </a:stretch>
        </p:blipFill>
        <p:spPr bwMode="auto">
          <a:xfrm>
            <a:off x="1831975" y="1539875"/>
            <a:ext cx="20145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1746" r="14001" b="1746"/>
          <a:stretch>
            <a:fillRect/>
          </a:stretch>
        </p:blipFill>
        <p:spPr bwMode="auto">
          <a:xfrm>
            <a:off x="4076700" y="1408113"/>
            <a:ext cx="187483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1746" r="32001" b="1746"/>
          <a:stretch>
            <a:fillRect/>
          </a:stretch>
        </p:blipFill>
        <p:spPr bwMode="auto">
          <a:xfrm>
            <a:off x="6313488" y="1306513"/>
            <a:ext cx="10763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-6297" r="35001" b="1746"/>
          <a:stretch>
            <a:fillRect/>
          </a:stretch>
        </p:blipFill>
        <p:spPr bwMode="auto">
          <a:xfrm>
            <a:off x="7673975" y="1241425"/>
            <a:ext cx="10588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" b="5154"/>
          <a:stretch>
            <a:fillRect/>
          </a:stretch>
        </p:blipFill>
        <p:spPr bwMode="auto">
          <a:xfrm>
            <a:off x="107950" y="28575"/>
            <a:ext cx="16557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Box 26"/>
          <p:cNvSpPr txBox="1">
            <a:spLocks noChangeArrowheads="1"/>
          </p:cNvSpPr>
          <p:nvPr/>
        </p:nvSpPr>
        <p:spPr bwMode="auto">
          <a:xfrm>
            <a:off x="6313488" y="88900"/>
            <a:ext cx="2701925" cy="7381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002060"/>
                </a:solidFill>
              </a:rPr>
              <a:t>HORIZON 2020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The EU Framework Programme for Research and Innovation</a:t>
            </a:r>
          </a:p>
        </p:txBody>
      </p:sp>
      <p:pic>
        <p:nvPicPr>
          <p:cNvPr id="205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01" r="6116" b="34988"/>
          <a:stretch>
            <a:fillRect/>
          </a:stretch>
        </p:blipFill>
        <p:spPr bwMode="auto">
          <a:xfrm>
            <a:off x="722313" y="2441575"/>
            <a:ext cx="788193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32475"/>
            <a:ext cx="89693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5038" y="5145088"/>
            <a:ext cx="6038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Commission, The </a:t>
            </a:r>
            <a:r>
              <a:rPr lang="en-GB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Berlaymont</a:t>
            </a: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Brussels, 30</a:t>
            </a:r>
            <a:r>
              <a:rPr lang="en-GB" sz="1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January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8532813" y="5832475"/>
            <a:ext cx="503237" cy="188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459788" y="5832475"/>
            <a:ext cx="144462" cy="117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064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4465638"/>
            <a:ext cx="1941512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156" y="332656"/>
            <a:ext cx="6048672" cy="2195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564904"/>
            <a:ext cx="7933501" cy="3611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356485"/>
            <a:ext cx="1800200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SAM:</a:t>
            </a:r>
          </a:p>
          <a:p>
            <a:r>
              <a:rPr lang="en-GB" b="1" dirty="0" smtClean="0"/>
              <a:t>The European Commission’s </a:t>
            </a:r>
            <a:r>
              <a:rPr lang="en-GB" b="1" u="sng" dirty="0" smtClean="0"/>
              <a:t>S</a:t>
            </a:r>
            <a:r>
              <a:rPr lang="en-GB" b="1" dirty="0" smtClean="0"/>
              <a:t>cientific </a:t>
            </a:r>
            <a:r>
              <a:rPr lang="en-GB" b="1" u="sng" dirty="0" smtClean="0"/>
              <a:t>A</a:t>
            </a:r>
            <a:r>
              <a:rPr lang="en-GB" b="1" dirty="0" smtClean="0"/>
              <a:t>dvice </a:t>
            </a:r>
            <a:r>
              <a:rPr lang="en-GB" b="1" u="sng" dirty="0" smtClean="0"/>
              <a:t>M</a:t>
            </a:r>
            <a:r>
              <a:rPr lang="en-GB" b="1" dirty="0" smtClean="0"/>
              <a:t>echanism</a:t>
            </a:r>
            <a:endParaRPr lang="en-GB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452320" y="54868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GCSA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5" y="2636912"/>
            <a:ext cx="777686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SAPEA</a:t>
            </a:r>
            <a:r>
              <a:rPr lang="en-GB" sz="1400" b="1" dirty="0" smtClean="0"/>
              <a:t> provides Evidence, Analysis and Policy Options. On the basis of the </a:t>
            </a:r>
            <a:r>
              <a:rPr lang="en-GB" sz="1400" b="1" dirty="0" smtClean="0">
                <a:solidFill>
                  <a:srgbClr val="FF0000"/>
                </a:solidFill>
              </a:rPr>
              <a:t>SAPEA Evidence Review Report (ERR)</a:t>
            </a:r>
            <a:r>
              <a:rPr lang="en-GB" sz="1400" b="1" dirty="0" smtClean="0"/>
              <a:t>, GCSA formulates a Scientific Opinion (SO). The ERR and the SO are usually published at the same time.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1737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9" y="682283"/>
            <a:ext cx="7843201" cy="54934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4" y="764704"/>
            <a:ext cx="2592288" cy="1944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rgbClr val="002060"/>
                </a:solidFill>
              </a:rPr>
              <a:t>The Scientific Advice (SAPEA’s ERR + GCSA’s SO) is then available for the European Commission to initiate </a:t>
            </a:r>
            <a:r>
              <a:rPr lang="en-GB" sz="1600" b="1" dirty="0" smtClean="0">
                <a:solidFill>
                  <a:srgbClr val="FF0000"/>
                </a:solidFill>
              </a:rPr>
              <a:t>evidence-informed </a:t>
            </a:r>
            <a:r>
              <a:rPr lang="en-GB" sz="1600" b="1" dirty="0" smtClean="0">
                <a:solidFill>
                  <a:srgbClr val="002060"/>
                </a:solidFill>
              </a:rPr>
              <a:t>proposals for policy or legislation</a:t>
            </a:r>
            <a:endParaRPr lang="en-GB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971741"/>
            <a:ext cx="9144000" cy="346249"/>
          </a:xfrm>
        </p:spPr>
        <p:txBody>
          <a:bodyPr/>
          <a:lstStyle/>
          <a:p>
            <a:pPr algn="ctr"/>
            <a:endParaRPr lang="en-GB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76333" y="3263866"/>
            <a:ext cx="31206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i="1" dirty="0"/>
              <a:t>Handover to European Commissioners, </a:t>
            </a:r>
          </a:p>
          <a:p>
            <a:pPr algn="ctr"/>
            <a:r>
              <a:rPr lang="en-GB" sz="1050" i="1" dirty="0"/>
              <a:t>Brussels, November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244" y="5077543"/>
            <a:ext cx="2628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i="1" dirty="0"/>
              <a:t>Front cover, Food from the Oceans Evidence Review Report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990" r="6372" b="3970"/>
          <a:stretch/>
        </p:blipFill>
        <p:spPr>
          <a:xfrm>
            <a:off x="6229350" y="3693357"/>
            <a:ext cx="1771650" cy="13841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082" r="6123" b="3957"/>
          <a:stretch/>
        </p:blipFill>
        <p:spPr>
          <a:xfrm>
            <a:off x="6179343" y="1301934"/>
            <a:ext cx="2914651" cy="202758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7936706" y="3919138"/>
            <a:ext cx="115728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Debate on ‘Food from the Oceans’ at the Bulgarian Academy of Sciences, Sofia, May 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159" y="1329735"/>
            <a:ext cx="2970659" cy="3760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352110" y="5090306"/>
            <a:ext cx="24902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i="1" dirty="0"/>
              <a:t>Front cover, Food from the Oceans</a:t>
            </a:r>
          </a:p>
          <a:p>
            <a:pPr algn="ctr"/>
            <a:r>
              <a:rPr lang="en-GB" sz="1050" b="1" i="1" dirty="0"/>
              <a:t>Group of Chief Scientific Advisors’ Scientific Opinion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8" y="1341302"/>
            <a:ext cx="2933462" cy="3736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work on the first SAPEA Evidence Review Report was led by Academia </a:t>
            </a:r>
            <a:r>
              <a:rPr lang="en-GB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Europaea</a:t>
            </a:r>
            <a:endParaRPr lang="en-GB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796" y="180971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Review Report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6208" y="181884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Opinion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27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620713"/>
            <a:ext cx="89122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8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5B3A66D8AD748A9226BE7593B8586" ma:contentTypeVersion="7" ma:contentTypeDescription="Create a new document." ma:contentTypeScope="" ma:versionID="f7103ee2390d1b26f52e3b3954914438">
  <xsd:schema xmlns:xsd="http://www.w3.org/2001/XMLSchema" xmlns:xs="http://www.w3.org/2001/XMLSchema" xmlns:p="http://schemas.microsoft.com/office/2006/metadata/properties" xmlns:ns2="97783c18-4378-4405-bede-c051d15d3e21" targetNamespace="http://schemas.microsoft.com/office/2006/metadata/properties" ma:root="true" ma:fieldsID="b2f21e5548ab38edc74b369bca9ef62d" ns2:_="">
    <xsd:import namespace="97783c18-4378-4405-bede-c051d15d3e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83c18-4378-4405-bede-c051d15d3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FC065F-8E00-41EC-A15B-6B9466124EAB}"/>
</file>

<file path=customXml/itemProps2.xml><?xml version="1.0" encoding="utf-8"?>
<ds:datastoreItem xmlns:ds="http://schemas.openxmlformats.org/officeDocument/2006/customXml" ds:itemID="{45EBB75B-F3AA-49C6-8F51-501AF20BA739}"/>
</file>

<file path=customXml/itemProps3.xml><?xml version="1.0" encoding="utf-8"?>
<ds:datastoreItem xmlns:ds="http://schemas.openxmlformats.org/officeDocument/2006/customXml" ds:itemID="{F575301A-45A6-40FE-BBC2-61E03D217FA3}"/>
</file>

<file path=docProps/app.xml><?xml version="1.0" encoding="utf-8"?>
<Properties xmlns="http://schemas.openxmlformats.org/officeDocument/2006/extended-properties" xmlns:vt="http://schemas.openxmlformats.org/officeDocument/2006/docPropsVTypes">
  <TotalTime>3128</TotalTime>
  <Words>318</Words>
  <Application>Microsoft Office PowerPoint</Application>
  <PresentationFormat>On-screen Show (4:3)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Liverpool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O.H.Petersen</dc:creator>
  <cp:lastModifiedBy>Ole Petersen</cp:lastModifiedBy>
  <cp:revision>621</cp:revision>
  <cp:lastPrinted>2018-10-12T12:43:53Z</cp:lastPrinted>
  <dcterms:created xsi:type="dcterms:W3CDTF">2004-09-17T21:35:28Z</dcterms:created>
  <dcterms:modified xsi:type="dcterms:W3CDTF">2019-11-02T21:42:59Z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0x0101001895B3A66D8AD748A9226BE7593B8586</vt:lpwstr>
  </property>
</Properties>
</file>